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6" r:id="rId1"/>
  </p:sldMasterIdLst>
  <p:sldIdLst>
    <p:sldId id="256" r:id="rId2"/>
    <p:sldId id="266" r:id="rId3"/>
    <p:sldId id="270" r:id="rId4"/>
    <p:sldId id="267" r:id="rId5"/>
    <p:sldId id="257" r:id="rId6"/>
    <p:sldId id="269" r:id="rId7"/>
    <p:sldId id="258" r:id="rId8"/>
    <p:sldId id="259" r:id="rId9"/>
    <p:sldId id="260" r:id="rId10"/>
    <p:sldId id="268" r:id="rId11"/>
    <p:sldId id="261" r:id="rId12"/>
    <p:sldId id="272" r:id="rId13"/>
    <p:sldId id="262" r:id="rId14"/>
    <p:sldId id="271" r:id="rId15"/>
    <p:sldId id="263" r:id="rId16"/>
    <p:sldId id="264" r:id="rId17"/>
    <p:sldId id="265"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CC"/>
    <a:srgbClr val="333333"/>
    <a:srgbClr val="FFFFFF"/>
    <a:srgbClr val="0033CC"/>
    <a:srgbClr val="2717FB"/>
    <a:srgbClr val="D60093"/>
    <a:srgbClr val="FF0066"/>
    <a:srgbClr val="34E72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2748DEEE-6916-43CA-96E8-474D1C339E5C}" type="datetimeFigureOut">
              <a:rPr lang="en-US" smtClean="0"/>
              <a:pPr/>
              <a:t>7/15/2016</a:t>
            </a:fld>
            <a:endParaRPr lang="en-IN"/>
          </a:p>
        </p:txBody>
      </p:sp>
      <p:sp>
        <p:nvSpPr>
          <p:cNvPr id="2" name="Footer Placeholder 1"/>
          <p:cNvSpPr>
            <a:spLocks noGrp="1"/>
          </p:cNvSpPr>
          <p:nvPr>
            <p:ph type="ftr" sz="quarter" idx="11"/>
          </p:nvPr>
        </p:nvSpPr>
        <p:spPr/>
        <p:txBody>
          <a:bodyPr/>
          <a:lstStyle/>
          <a:p>
            <a:endParaRPr lang="en-IN"/>
          </a:p>
        </p:txBody>
      </p:sp>
      <p:sp>
        <p:nvSpPr>
          <p:cNvPr id="15" name="Slide Number Placeholder 14"/>
          <p:cNvSpPr>
            <a:spLocks noGrp="1"/>
          </p:cNvSpPr>
          <p:nvPr>
            <p:ph type="sldNum" sz="quarter" idx="12"/>
          </p:nvPr>
        </p:nvSpPr>
        <p:spPr>
          <a:xfrm>
            <a:off x="8229600" y="6473952"/>
            <a:ext cx="758952" cy="246888"/>
          </a:xfrm>
        </p:spPr>
        <p:txBody>
          <a:bodyPr/>
          <a:lstStyle/>
          <a:p>
            <a:fld id="{0D837FFC-EB9A-4872-9159-306203C2A059}"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748DEEE-6916-43CA-96E8-474D1C339E5C}" type="datetimeFigureOut">
              <a:rPr lang="en-US" smtClean="0"/>
              <a:pPr/>
              <a:t>7/15/2016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D837FFC-EB9A-4872-9159-306203C2A059}"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748DEEE-6916-43CA-96E8-474D1C339E5C}" type="datetimeFigureOut">
              <a:rPr lang="en-US" smtClean="0"/>
              <a:pPr/>
              <a:t>7/15/2016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D837FFC-EB9A-4872-9159-306203C2A059}"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2748DEEE-6916-43CA-96E8-474D1C339E5C}" type="datetimeFigureOut">
              <a:rPr lang="en-US" smtClean="0"/>
              <a:pPr/>
              <a:t>7/15/2016</a:t>
            </a:fld>
            <a:endParaRPr lang="en-IN"/>
          </a:p>
        </p:txBody>
      </p:sp>
      <p:sp>
        <p:nvSpPr>
          <p:cNvPr id="19" name="Footer Placeholder 18"/>
          <p:cNvSpPr>
            <a:spLocks noGrp="1"/>
          </p:cNvSpPr>
          <p:nvPr>
            <p:ph type="ftr" sz="quarter" idx="11"/>
          </p:nvPr>
        </p:nvSpPr>
        <p:spPr>
          <a:xfrm>
            <a:off x="3581400" y="76200"/>
            <a:ext cx="2895600" cy="288925"/>
          </a:xfrm>
        </p:spPr>
        <p:txBody>
          <a:bodyPr/>
          <a:lstStyle/>
          <a:p>
            <a:endParaRPr lang="en-IN"/>
          </a:p>
        </p:txBody>
      </p:sp>
      <p:sp>
        <p:nvSpPr>
          <p:cNvPr id="16" name="Slide Number Placeholder 15"/>
          <p:cNvSpPr>
            <a:spLocks noGrp="1"/>
          </p:cNvSpPr>
          <p:nvPr>
            <p:ph type="sldNum" sz="quarter" idx="12"/>
          </p:nvPr>
        </p:nvSpPr>
        <p:spPr>
          <a:xfrm>
            <a:off x="8229600" y="6473952"/>
            <a:ext cx="758952" cy="246888"/>
          </a:xfrm>
        </p:spPr>
        <p:txBody>
          <a:bodyPr/>
          <a:lstStyle/>
          <a:p>
            <a:fld id="{0D837FFC-EB9A-4872-9159-306203C2A059}"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2748DEEE-6916-43CA-96E8-474D1C339E5C}" type="datetimeFigureOut">
              <a:rPr lang="en-US" smtClean="0"/>
              <a:pPr/>
              <a:t>7/15/2016</a:t>
            </a:fld>
            <a:endParaRPr lang="en-IN"/>
          </a:p>
        </p:txBody>
      </p:sp>
      <p:sp>
        <p:nvSpPr>
          <p:cNvPr id="11" name="Footer Placeholder 10"/>
          <p:cNvSpPr>
            <a:spLocks noGrp="1"/>
          </p:cNvSpPr>
          <p:nvPr>
            <p:ph type="ftr" sz="quarter" idx="11"/>
          </p:nvPr>
        </p:nvSpPr>
        <p:spPr/>
        <p:txBody>
          <a:bodyPr/>
          <a:lstStyle/>
          <a:p>
            <a:endParaRPr lang="en-IN"/>
          </a:p>
        </p:txBody>
      </p:sp>
      <p:sp>
        <p:nvSpPr>
          <p:cNvPr id="16" name="Slide Number Placeholder 15"/>
          <p:cNvSpPr>
            <a:spLocks noGrp="1"/>
          </p:cNvSpPr>
          <p:nvPr>
            <p:ph type="sldNum" sz="quarter" idx="12"/>
          </p:nvPr>
        </p:nvSpPr>
        <p:spPr/>
        <p:txBody>
          <a:bodyPr/>
          <a:lstStyle/>
          <a:p>
            <a:fld id="{0D837FFC-EB9A-4872-9159-306203C2A059}" type="slidenum">
              <a:rPr lang="en-IN" smtClean="0"/>
              <a:pPr/>
              <a:t>‹#›</a:t>
            </a:fld>
            <a:endParaRPr lang="en-IN"/>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2748DEEE-6916-43CA-96E8-474D1C339E5C}" type="datetimeFigureOut">
              <a:rPr lang="en-US" smtClean="0"/>
              <a:pPr/>
              <a:t>7/15/2016</a:t>
            </a:fld>
            <a:endParaRPr lang="en-IN"/>
          </a:p>
        </p:txBody>
      </p:sp>
      <p:sp>
        <p:nvSpPr>
          <p:cNvPr id="10" name="Footer Placeholder 9"/>
          <p:cNvSpPr>
            <a:spLocks noGrp="1"/>
          </p:cNvSpPr>
          <p:nvPr>
            <p:ph type="ftr" sz="quarter" idx="11"/>
          </p:nvPr>
        </p:nvSpPr>
        <p:spPr/>
        <p:txBody>
          <a:bodyPr/>
          <a:lstStyle/>
          <a:p>
            <a:endParaRPr lang="en-IN"/>
          </a:p>
        </p:txBody>
      </p:sp>
      <p:sp>
        <p:nvSpPr>
          <p:cNvPr id="31" name="Slide Number Placeholder 30"/>
          <p:cNvSpPr>
            <a:spLocks noGrp="1"/>
          </p:cNvSpPr>
          <p:nvPr>
            <p:ph type="sldNum" sz="quarter" idx="12"/>
          </p:nvPr>
        </p:nvSpPr>
        <p:spPr/>
        <p:txBody>
          <a:bodyPr/>
          <a:lstStyle/>
          <a:p>
            <a:fld id="{0D837FFC-EB9A-4872-9159-306203C2A059}"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2748DEEE-6916-43CA-96E8-474D1C339E5C}" type="datetimeFigureOut">
              <a:rPr lang="en-US" smtClean="0"/>
              <a:pPr/>
              <a:t>7/15/2016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a:xfrm>
            <a:off x="8229600" y="6477000"/>
            <a:ext cx="762000" cy="246888"/>
          </a:xfrm>
        </p:spPr>
        <p:txBody>
          <a:bodyPr/>
          <a:lstStyle/>
          <a:p>
            <a:fld id="{0D837FFC-EB9A-4872-9159-306203C2A059}" type="slidenum">
              <a:rPr lang="en-IN" smtClean="0"/>
              <a:pPr/>
              <a:t>‹#›</a:t>
            </a:fld>
            <a:endParaRPr lang="en-IN"/>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2748DEEE-6916-43CA-96E8-474D1C339E5C}" type="datetimeFigureOut">
              <a:rPr lang="en-US" smtClean="0"/>
              <a:pPr/>
              <a:t>7/15/2016</a:t>
            </a:fld>
            <a:endParaRPr lang="en-IN"/>
          </a:p>
        </p:txBody>
      </p:sp>
      <p:sp>
        <p:nvSpPr>
          <p:cNvPr id="21" name="Footer Placeholder 20"/>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D837FFC-EB9A-4872-9159-306203C2A059}"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748DEEE-6916-43CA-96E8-474D1C339E5C}" type="datetimeFigureOut">
              <a:rPr lang="en-US" smtClean="0"/>
              <a:pPr/>
              <a:t>7/15/2016</a:t>
            </a:fld>
            <a:endParaRPr lang="en-IN"/>
          </a:p>
        </p:txBody>
      </p:sp>
      <p:sp>
        <p:nvSpPr>
          <p:cNvPr id="24" name="Footer Placeholder 23"/>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D837FFC-EB9A-4872-9159-306203C2A059}"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2748DEEE-6916-43CA-96E8-474D1C339E5C}" type="datetimeFigureOut">
              <a:rPr lang="en-US" smtClean="0"/>
              <a:pPr/>
              <a:t>7/15/2016</a:t>
            </a:fld>
            <a:endParaRPr lang="en-IN"/>
          </a:p>
        </p:txBody>
      </p:sp>
      <p:sp>
        <p:nvSpPr>
          <p:cNvPr id="29" name="Footer Placeholder 28"/>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D837FFC-EB9A-4872-9159-306203C2A059}"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2748DEEE-6916-43CA-96E8-474D1C339E5C}" type="datetimeFigureOut">
              <a:rPr lang="en-US" smtClean="0"/>
              <a:pPr/>
              <a:t>7/15/2016</a:t>
            </a:fld>
            <a:endParaRPr lang="en-IN"/>
          </a:p>
        </p:txBody>
      </p:sp>
      <p:sp>
        <p:nvSpPr>
          <p:cNvPr id="5" name="Footer Placeholder 4"/>
          <p:cNvSpPr>
            <a:spLocks noGrp="1"/>
          </p:cNvSpPr>
          <p:nvPr>
            <p:ph type="ftr" sz="quarter" idx="11"/>
          </p:nvPr>
        </p:nvSpPr>
        <p:spPr/>
        <p:txBody>
          <a:bodyPr/>
          <a:lstStyle/>
          <a:p>
            <a:endParaRPr lang="en-IN"/>
          </a:p>
        </p:txBody>
      </p:sp>
      <p:sp>
        <p:nvSpPr>
          <p:cNvPr id="31" name="Slide Number Placeholder 30"/>
          <p:cNvSpPr>
            <a:spLocks noGrp="1"/>
          </p:cNvSpPr>
          <p:nvPr>
            <p:ph type="sldNum" sz="quarter" idx="12"/>
          </p:nvPr>
        </p:nvSpPr>
        <p:spPr/>
        <p:txBody>
          <a:bodyPr/>
          <a:lstStyle/>
          <a:p>
            <a:fld id="{0D837FFC-EB9A-4872-9159-306203C2A059}" type="slidenum">
              <a:rPr lang="en-IN" smtClean="0"/>
              <a:pPr/>
              <a:t>‹#›</a:t>
            </a:fld>
            <a:endParaRPr lang="en-IN"/>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748DEEE-6916-43CA-96E8-474D1C339E5C}" type="datetimeFigureOut">
              <a:rPr lang="en-US" smtClean="0"/>
              <a:pPr/>
              <a:t>7/15/2016</a:t>
            </a:fld>
            <a:endParaRPr lang="en-IN"/>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IN"/>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0D837FFC-EB9A-4872-9159-306203C2A059}" type="slidenum">
              <a:rPr lang="en-IN" smtClean="0"/>
              <a:pPr/>
              <a:t>‹#›</a:t>
            </a:fld>
            <a:endParaRPr lang="en-IN"/>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 Id="rId5" Type="http://schemas.openxmlformats.org/officeDocument/2006/relationships/image" Target="../media/image11.jpeg"/><Relationship Id="rId4" Type="http://schemas.openxmlformats.org/officeDocument/2006/relationships/image" Target="../media/image10.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28736"/>
            <a:ext cx="7772400" cy="1857387"/>
          </a:xfrm>
        </p:spPr>
        <p:txBody>
          <a:bodyPr>
            <a:noAutofit/>
          </a:bodyPr>
          <a:lstStyle/>
          <a:p>
            <a:r>
              <a:rPr lang="en-US" sz="9600" dirty="0" smtClean="0">
                <a:solidFill>
                  <a:srgbClr val="C00000"/>
                </a:solidFill>
                <a:latin typeface="Algerian" pitchFamily="82" charset="0"/>
              </a:rPr>
              <a:t>       A River</a:t>
            </a:r>
            <a:endParaRPr lang="en-IN" sz="9600" dirty="0">
              <a:solidFill>
                <a:srgbClr val="C00000"/>
              </a:solidFill>
              <a:latin typeface="Algerian" pitchFamily="82" charset="0"/>
            </a:endParaRPr>
          </a:p>
        </p:txBody>
      </p:sp>
      <p:sp>
        <p:nvSpPr>
          <p:cNvPr id="3" name="Subtitle 2"/>
          <p:cNvSpPr>
            <a:spLocks noGrp="1"/>
          </p:cNvSpPr>
          <p:nvPr>
            <p:ph type="subTitle" idx="1"/>
          </p:nvPr>
        </p:nvSpPr>
        <p:spPr>
          <a:xfrm>
            <a:off x="928662" y="4143380"/>
            <a:ext cx="8001056" cy="642942"/>
          </a:xfrm>
        </p:spPr>
        <p:txBody>
          <a:bodyPr>
            <a:noAutofit/>
          </a:bodyPr>
          <a:lstStyle/>
          <a:p>
            <a:r>
              <a:rPr lang="en-US" sz="4400" dirty="0" smtClean="0">
                <a:solidFill>
                  <a:srgbClr val="00B050"/>
                </a:solidFill>
                <a:latin typeface="Arial" pitchFamily="34" charset="0"/>
                <a:cs typeface="Arial" pitchFamily="34" charset="0"/>
              </a:rPr>
              <a:t>                          </a:t>
            </a:r>
          </a:p>
          <a:p>
            <a:r>
              <a:rPr lang="en-US" sz="4400" dirty="0" smtClean="0">
                <a:solidFill>
                  <a:srgbClr val="00B050"/>
                </a:solidFill>
                <a:latin typeface="Arial Black" pitchFamily="34" charset="0"/>
              </a:rPr>
              <a:t> </a:t>
            </a:r>
          </a:p>
          <a:p>
            <a:r>
              <a:rPr lang="en-US" sz="4400" dirty="0" smtClean="0">
                <a:solidFill>
                  <a:srgbClr val="0070C0"/>
                </a:solidFill>
                <a:latin typeface="Arial Black" pitchFamily="34" charset="0"/>
              </a:rPr>
              <a:t>                                        			A. </a:t>
            </a:r>
            <a:r>
              <a:rPr lang="en-US" sz="4400" dirty="0" err="1" smtClean="0">
                <a:solidFill>
                  <a:srgbClr val="0070C0"/>
                </a:solidFill>
                <a:latin typeface="Arial Black" pitchFamily="34" charset="0"/>
              </a:rPr>
              <a:t>K.Ramanujan</a:t>
            </a:r>
            <a:r>
              <a:rPr lang="en-US" sz="4400" dirty="0" smtClean="0">
                <a:solidFill>
                  <a:srgbClr val="0070C0"/>
                </a:solidFill>
                <a:latin typeface="Arial Black" pitchFamily="34" charset="0"/>
              </a:rPr>
              <a:t> </a:t>
            </a:r>
            <a:endParaRPr lang="en-IN" sz="4400" dirty="0">
              <a:solidFill>
                <a:srgbClr val="0070C0"/>
              </a:solidFill>
              <a:latin typeface="Arial Black" pitchFamily="34" charset="0"/>
            </a:endParaRP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1538" y="1643050"/>
            <a:ext cx="6429420" cy="3108543"/>
          </a:xfrm>
          <a:prstGeom prst="rect">
            <a:avLst/>
          </a:prstGeom>
        </p:spPr>
        <p:txBody>
          <a:bodyPr wrap="square">
            <a:spAutoFit/>
          </a:bodyPr>
          <a:lstStyle/>
          <a:p>
            <a:r>
              <a:rPr lang="en-IN" sz="2800" b="1" dirty="0" smtClean="0">
                <a:solidFill>
                  <a:srgbClr val="3333CC"/>
                </a:solidFill>
              </a:rPr>
              <a:t>Madurai of Tamil Nadu, South India is a holy city. It is full of temples and poets. A river named </a:t>
            </a:r>
            <a:r>
              <a:rPr lang="en-IN" sz="2800" b="1" dirty="0" err="1" smtClean="0">
                <a:solidFill>
                  <a:srgbClr val="3333CC"/>
                </a:solidFill>
              </a:rPr>
              <a:t>Vaikai</a:t>
            </a:r>
            <a:r>
              <a:rPr lang="en-IN" sz="2800" b="1" dirty="0" smtClean="0">
                <a:solidFill>
                  <a:srgbClr val="3333CC"/>
                </a:solidFill>
              </a:rPr>
              <a:t> flows through this city. The poets of ancient times as well as modern times have written poems on this city and her temples. They have also written on the river and floods.</a:t>
            </a:r>
            <a:endParaRPr lang="en-IN" sz="2800" b="1" dirty="0">
              <a:solidFill>
                <a:srgbClr val="3333CC"/>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57224" y="1142984"/>
            <a:ext cx="7429552" cy="4832092"/>
          </a:xfrm>
          <a:prstGeom prst="rect">
            <a:avLst/>
          </a:prstGeom>
        </p:spPr>
        <p:txBody>
          <a:bodyPr wrap="square">
            <a:spAutoFit/>
          </a:bodyPr>
          <a:lstStyle/>
          <a:p>
            <a:r>
              <a:rPr lang="en-IN" sz="2800" b="1" dirty="0">
                <a:solidFill>
                  <a:srgbClr val="C00000"/>
                </a:solidFill>
                <a:latin typeface="Agency FB" pitchFamily="34" charset="0"/>
              </a:rPr>
              <a:t>In the poem, we get a picture of the summer season and rainy season as well. In the summer season, the river is dry and only a very small and thin stream flows. The stream is so thin that the ribs of sand made by the flowing water are clearly visible. Every summer a lot of straw and women’s hair stick to the send on the outlets in the causeway and obstruct the free flow of water. The rusty bars under the bridge have patches of repair all over them. Some of the stones on the bed of the river are dry and some of them are wet. All are clearly visible in summer, because the river is dry.</a:t>
            </a:r>
          </a:p>
        </p:txBody>
      </p:sp>
    </p:spTree>
  </p:cSld>
  <p:clrMapOvr>
    <a:masterClrMapping/>
  </p:clrMapOvr>
  <p:transition>
    <p:comb/>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http://static.panoramio.com/photos/large/86367815.jpg"/>
          <p:cNvPicPr>
            <a:picLocks noChangeAspect="1" noChangeArrowheads="1"/>
          </p:cNvPicPr>
          <p:nvPr/>
        </p:nvPicPr>
        <p:blipFill>
          <a:blip r:embed="rId2"/>
          <a:srcRect/>
          <a:stretch>
            <a:fillRect/>
          </a:stretch>
        </p:blipFill>
        <p:spPr bwMode="auto">
          <a:xfrm>
            <a:off x="357158" y="285728"/>
            <a:ext cx="4429156" cy="3286148"/>
          </a:xfrm>
          <a:prstGeom prst="rect">
            <a:avLst/>
          </a:prstGeom>
          <a:noFill/>
        </p:spPr>
      </p:pic>
      <p:pic>
        <p:nvPicPr>
          <p:cNvPr id="29700" name="Picture 4" descr="http://l7.alamy.com/zooms/6d227a385d23468d9e82dc1cce97ca93/madurai-india-washing-drying-on-the-river-bank-and-people-meeting-e8mxc6.jpg"/>
          <p:cNvPicPr>
            <a:picLocks noChangeAspect="1" noChangeArrowheads="1"/>
          </p:cNvPicPr>
          <p:nvPr/>
        </p:nvPicPr>
        <p:blipFill>
          <a:blip r:embed="rId3"/>
          <a:srcRect/>
          <a:stretch>
            <a:fillRect/>
          </a:stretch>
        </p:blipFill>
        <p:spPr bwMode="auto">
          <a:xfrm>
            <a:off x="5072066" y="285728"/>
            <a:ext cx="3786214" cy="3357586"/>
          </a:xfrm>
          <a:prstGeom prst="rect">
            <a:avLst/>
          </a:prstGeom>
          <a:noFill/>
        </p:spPr>
      </p:pic>
      <p:pic>
        <p:nvPicPr>
          <p:cNvPr id="29702" name="Picture 6" descr="http://www.thehindu.com/multimedia/dynamic/02126/Madurai_CITY_Ba_MA_2126182g.jpg"/>
          <p:cNvPicPr>
            <a:picLocks noChangeAspect="1" noChangeArrowheads="1"/>
          </p:cNvPicPr>
          <p:nvPr/>
        </p:nvPicPr>
        <p:blipFill>
          <a:blip r:embed="rId4"/>
          <a:srcRect/>
          <a:stretch>
            <a:fillRect/>
          </a:stretch>
        </p:blipFill>
        <p:spPr bwMode="auto">
          <a:xfrm>
            <a:off x="1142976" y="3786190"/>
            <a:ext cx="7000924" cy="307181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00100" y="1071546"/>
            <a:ext cx="7429552" cy="5262979"/>
          </a:xfrm>
          <a:prstGeom prst="rect">
            <a:avLst/>
          </a:prstGeom>
        </p:spPr>
        <p:txBody>
          <a:bodyPr wrap="square">
            <a:spAutoFit/>
          </a:bodyPr>
          <a:lstStyle/>
          <a:p>
            <a:r>
              <a:rPr lang="en-IN" sz="2800" b="1" dirty="0">
                <a:solidFill>
                  <a:srgbClr val="2717FB"/>
                </a:solidFill>
                <a:latin typeface="Agency FB" pitchFamily="34" charset="0"/>
              </a:rPr>
              <a:t>When there is flood, in the river, the people everywhere talk about the inch-by-inch rising of water and the number of stone steps submerged at the bathing place. They talk about the three village houses being washed away by the flood. They also talk about how a pregnant woman and two cows were carried away by the strong current of the river. They know that the names of the two cows were </a:t>
            </a:r>
            <a:r>
              <a:rPr lang="en-IN" sz="2800" b="1" dirty="0" err="1">
                <a:solidFill>
                  <a:srgbClr val="2717FB"/>
                </a:solidFill>
                <a:latin typeface="Agency FB" pitchFamily="34" charset="0"/>
              </a:rPr>
              <a:t>Gopi</a:t>
            </a:r>
            <a:r>
              <a:rPr lang="en-IN" sz="2800" b="1" dirty="0">
                <a:solidFill>
                  <a:srgbClr val="2717FB"/>
                </a:solidFill>
                <a:latin typeface="Agency FB" pitchFamily="34" charset="0"/>
              </a:rPr>
              <a:t> and </a:t>
            </a:r>
            <a:r>
              <a:rPr lang="en-IN" sz="2800" b="1" dirty="0" err="1">
                <a:solidFill>
                  <a:srgbClr val="2717FB"/>
                </a:solidFill>
                <a:latin typeface="Agency FB" pitchFamily="34" charset="0"/>
              </a:rPr>
              <a:t>Brinda</a:t>
            </a:r>
            <a:r>
              <a:rPr lang="en-IN" sz="2800" b="1" dirty="0">
                <a:solidFill>
                  <a:srgbClr val="2717FB"/>
                </a:solidFill>
                <a:latin typeface="Agency FB" pitchFamily="34" charset="0"/>
              </a:rPr>
              <a:t>. But no one knew the home of the women who was crying and carried off. This means that everyone was indifferent to the suffering of this woman. Even the poets did not mention her name in their poems. They wrote about the flood.</a:t>
            </a:r>
          </a:p>
        </p:txBody>
      </p:sp>
    </p:spTree>
  </p:cSld>
  <p:clrMapOvr>
    <a:masterClrMapping/>
  </p:clrMapOvr>
  <p:transition>
    <p:blinds/>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http://www.thehindu.com/multimedia/dynamic/02640/Madurai_2640139a_j_2640139g.jpg"/>
          <p:cNvPicPr>
            <a:picLocks noChangeAspect="1" noChangeArrowheads="1"/>
          </p:cNvPicPr>
          <p:nvPr/>
        </p:nvPicPr>
        <p:blipFill>
          <a:blip r:embed="rId2"/>
          <a:srcRect/>
          <a:stretch>
            <a:fillRect/>
          </a:stretch>
        </p:blipFill>
        <p:spPr bwMode="auto">
          <a:xfrm>
            <a:off x="214282" y="142852"/>
            <a:ext cx="4071966" cy="3357587"/>
          </a:xfrm>
          <a:prstGeom prst="rect">
            <a:avLst/>
          </a:prstGeom>
          <a:noFill/>
        </p:spPr>
      </p:pic>
      <p:pic>
        <p:nvPicPr>
          <p:cNvPr id="28676" name="Picture 4" descr="http://timesofindia.indiatimes.com/photo/49900972.cms"/>
          <p:cNvPicPr>
            <a:picLocks noChangeAspect="1" noChangeArrowheads="1"/>
          </p:cNvPicPr>
          <p:nvPr/>
        </p:nvPicPr>
        <p:blipFill>
          <a:blip r:embed="rId3"/>
          <a:srcRect/>
          <a:stretch>
            <a:fillRect/>
          </a:stretch>
        </p:blipFill>
        <p:spPr bwMode="auto">
          <a:xfrm>
            <a:off x="4429124" y="3571876"/>
            <a:ext cx="4357718" cy="5000660"/>
          </a:xfrm>
          <a:prstGeom prst="rect">
            <a:avLst/>
          </a:prstGeom>
          <a:noFill/>
        </p:spPr>
      </p:pic>
      <p:pic>
        <p:nvPicPr>
          <p:cNvPr id="28678" name="Picture 6" descr="http://timesofindia.indiatimes.com/thumb/msid-51967924,width-400,resizemode-4/51967924.jpg"/>
          <p:cNvPicPr>
            <a:picLocks noChangeAspect="1" noChangeArrowheads="1"/>
          </p:cNvPicPr>
          <p:nvPr/>
        </p:nvPicPr>
        <p:blipFill>
          <a:blip r:embed="rId4"/>
          <a:srcRect/>
          <a:stretch>
            <a:fillRect/>
          </a:stretch>
        </p:blipFill>
        <p:spPr bwMode="auto">
          <a:xfrm>
            <a:off x="4572000" y="214290"/>
            <a:ext cx="4071966" cy="3214710"/>
          </a:xfrm>
          <a:prstGeom prst="rect">
            <a:avLst/>
          </a:prstGeom>
          <a:noFill/>
        </p:spPr>
      </p:pic>
      <p:pic>
        <p:nvPicPr>
          <p:cNvPr id="28680" name="Picture 8" descr="http://timesofindia.indiatimes.com/thumb/msid-42251316,width-400,resizemode-4/42251316.jpg"/>
          <p:cNvPicPr>
            <a:picLocks noChangeAspect="1" noChangeArrowheads="1"/>
          </p:cNvPicPr>
          <p:nvPr/>
        </p:nvPicPr>
        <p:blipFill>
          <a:blip r:embed="rId5"/>
          <a:srcRect/>
          <a:stretch>
            <a:fillRect/>
          </a:stretch>
        </p:blipFill>
        <p:spPr bwMode="auto">
          <a:xfrm>
            <a:off x="214282" y="3571876"/>
            <a:ext cx="4071966" cy="3286124"/>
          </a:xfrm>
          <a:prstGeom prst="rect">
            <a:avLst/>
          </a:prstGeom>
          <a:noFill/>
        </p:spPr>
      </p:pic>
    </p:spTree>
  </p:cSld>
  <p:clrMapOvr>
    <a:masterClrMapping/>
  </p:clrMapOvr>
  <p:transition>
    <p:checker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4414" y="1500175"/>
            <a:ext cx="6572296" cy="4524315"/>
          </a:xfrm>
          <a:prstGeom prst="rect">
            <a:avLst/>
          </a:prstGeom>
        </p:spPr>
        <p:txBody>
          <a:bodyPr wrap="square">
            <a:spAutoFit/>
          </a:bodyPr>
          <a:lstStyle/>
          <a:p>
            <a:r>
              <a:rPr lang="en-IN" sz="3200" b="1" dirty="0">
                <a:solidFill>
                  <a:srgbClr val="C00000"/>
                </a:solidFill>
                <a:latin typeface="Agency FB" pitchFamily="34" charset="0"/>
              </a:rPr>
              <a:t>The new poets are equally indifferent to the suffering of the pregnant woman. She had probably twins in her belly, which might have kicked the walls of her womb when she was drowned in the river. They write about the two cows, the three damaged and washed away village houses. But they mention the woman casually. They do not brother to know her name or her whereabouts.</a:t>
            </a:r>
          </a:p>
        </p:txBody>
      </p:sp>
    </p:spTree>
  </p:cSld>
  <p:clrMapOvr>
    <a:masterClrMapping/>
  </p:clrMapOvr>
  <p:transition>
    <p:newsflash/>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28662" y="1714488"/>
            <a:ext cx="6715172" cy="3108543"/>
          </a:xfrm>
          <a:prstGeom prst="rect">
            <a:avLst/>
          </a:prstGeom>
        </p:spPr>
        <p:txBody>
          <a:bodyPr wrap="square">
            <a:spAutoFit/>
          </a:bodyPr>
          <a:lstStyle/>
          <a:p>
            <a:r>
              <a:rPr lang="en-IN" sz="2800" b="1" dirty="0">
                <a:solidFill>
                  <a:srgbClr val="0033CC"/>
                </a:solidFill>
                <a:latin typeface="Book Antiqua" pitchFamily="18" charset="0"/>
              </a:rPr>
              <a:t>In the poem, the poet concludes that both the groups of the poets, past and present are callous and indifferent to human suffering. The poet A.K. </a:t>
            </a:r>
            <a:r>
              <a:rPr lang="en-IN" sz="2800" b="1" dirty="0" err="1">
                <a:solidFill>
                  <a:srgbClr val="0033CC"/>
                </a:solidFill>
                <a:latin typeface="Book Antiqua" pitchFamily="18" charset="0"/>
              </a:rPr>
              <a:t>Ramanujan</a:t>
            </a:r>
            <a:r>
              <a:rPr lang="en-IN" sz="2800" b="1" dirty="0">
                <a:solidFill>
                  <a:srgbClr val="0033CC"/>
                </a:solidFill>
                <a:latin typeface="Book Antiqua" pitchFamily="18" charset="0"/>
              </a:rPr>
              <a:t> has ironically exposed the heartless attitude of both the old and new poets.</a:t>
            </a:r>
          </a:p>
        </p:txBody>
      </p:sp>
    </p:spTree>
  </p:cSld>
  <p:clrMapOvr>
    <a:masterClrMapping/>
  </p:clrMapOvr>
  <p:transition>
    <p:cut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th.jpg"/>
          <p:cNvPicPr>
            <a:picLocks noGrp="1" noChangeAspect="1"/>
          </p:cNvPicPr>
          <p:nvPr>
            <p:ph idx="1"/>
          </p:nvPr>
        </p:nvPicPr>
        <p:blipFill>
          <a:blip r:embed="rId2"/>
          <a:stretch>
            <a:fillRect/>
          </a:stretch>
        </p:blipFill>
        <p:spPr>
          <a:xfrm>
            <a:off x="0" y="0"/>
            <a:ext cx="9144000" cy="6858000"/>
          </a:xfrm>
        </p:spPr>
      </p:pic>
    </p:spTree>
  </p:cSld>
  <p:clrMapOvr>
    <a:masterClrMapping/>
  </p:clrMapOvr>
  <p:transition>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4348" y="857232"/>
            <a:ext cx="6143652" cy="2862322"/>
          </a:xfrm>
          <a:prstGeom prst="rect">
            <a:avLst/>
          </a:prstGeom>
        </p:spPr>
        <p:txBody>
          <a:bodyPr wrap="square">
            <a:spAutoFit/>
          </a:bodyPr>
          <a:lstStyle/>
          <a:p>
            <a:r>
              <a:rPr lang="en-US" sz="3600" dirty="0" smtClean="0">
                <a:solidFill>
                  <a:srgbClr val="FF0000"/>
                </a:solidFill>
                <a:latin typeface="Aharoni" pitchFamily="2" charset="-79"/>
                <a:cs typeface="Aharoni" pitchFamily="2" charset="-79"/>
              </a:rPr>
              <a:t>II Degree General English </a:t>
            </a:r>
            <a:r>
              <a:rPr lang="en-US" sz="3600" dirty="0" smtClean="0">
                <a:latin typeface="Aharoni" pitchFamily="2" charset="-79"/>
                <a:cs typeface="Aharoni" pitchFamily="2" charset="-79"/>
              </a:rPr>
              <a:t>		</a:t>
            </a:r>
            <a:br>
              <a:rPr lang="en-US" sz="3600" dirty="0" smtClean="0">
                <a:latin typeface="Aharoni" pitchFamily="2" charset="-79"/>
                <a:cs typeface="Aharoni" pitchFamily="2" charset="-79"/>
              </a:rPr>
            </a:br>
            <a:r>
              <a:rPr lang="en-US" sz="3600" dirty="0" smtClean="0">
                <a:latin typeface="Aharoni" pitchFamily="2" charset="-79"/>
                <a:cs typeface="Aharoni" pitchFamily="2" charset="-79"/>
              </a:rPr>
              <a:t>		</a:t>
            </a:r>
            <a:r>
              <a:rPr lang="en-US" sz="3600" dirty="0" smtClean="0">
                <a:solidFill>
                  <a:srgbClr val="6219AB"/>
                </a:solidFill>
                <a:latin typeface="Aharoni" pitchFamily="2" charset="-79"/>
                <a:cs typeface="Aharoni" pitchFamily="2" charset="-79"/>
              </a:rPr>
              <a:t>Poetry</a:t>
            </a:r>
            <a:r>
              <a:rPr lang="en-US" sz="3600" dirty="0" smtClean="0">
                <a:latin typeface="Aharoni" pitchFamily="2" charset="-79"/>
                <a:cs typeface="Aharoni" pitchFamily="2" charset="-79"/>
              </a:rPr>
              <a:t/>
            </a:r>
            <a:br>
              <a:rPr lang="en-US" sz="3600" dirty="0" smtClean="0">
                <a:latin typeface="Aharoni" pitchFamily="2" charset="-79"/>
                <a:cs typeface="Aharoni" pitchFamily="2" charset="-79"/>
              </a:rPr>
            </a:br>
            <a:r>
              <a:rPr lang="en-US" sz="3600" dirty="0" smtClean="0">
                <a:latin typeface="Aharoni" pitchFamily="2" charset="-79"/>
                <a:cs typeface="Aharoni" pitchFamily="2" charset="-79"/>
              </a:rPr>
              <a:t/>
            </a:r>
            <a:br>
              <a:rPr lang="en-US" sz="3600" dirty="0" smtClean="0">
                <a:latin typeface="Aharoni" pitchFamily="2" charset="-79"/>
                <a:cs typeface="Aharoni" pitchFamily="2" charset="-79"/>
              </a:rPr>
            </a:br>
            <a:r>
              <a:rPr lang="en-US" sz="3600" dirty="0" smtClean="0">
                <a:latin typeface="Aharoni" pitchFamily="2" charset="-79"/>
                <a:cs typeface="Aharoni" pitchFamily="2" charset="-79"/>
              </a:rPr>
              <a:t>Prepared by </a:t>
            </a:r>
            <a:endParaRPr lang="en-IN" sz="3600" dirty="0">
              <a:latin typeface="Aharoni" pitchFamily="2" charset="-79"/>
              <a:cs typeface="Aharoni" pitchFamily="2" charset="-79"/>
            </a:endParaRPr>
          </a:p>
        </p:txBody>
      </p:sp>
      <p:sp>
        <p:nvSpPr>
          <p:cNvPr id="3" name="Rectangle 2"/>
          <p:cNvSpPr/>
          <p:nvPr/>
        </p:nvSpPr>
        <p:spPr>
          <a:xfrm rot="10800000" flipV="1">
            <a:off x="2285984" y="4149871"/>
            <a:ext cx="5500726" cy="1815882"/>
          </a:xfrm>
          <a:prstGeom prst="rect">
            <a:avLst/>
          </a:prstGeom>
        </p:spPr>
        <p:txBody>
          <a:bodyPr wrap="square">
            <a:spAutoFit/>
          </a:bodyPr>
          <a:lstStyle/>
          <a:p>
            <a:r>
              <a:rPr lang="en-US" sz="2400" dirty="0" smtClean="0">
                <a:solidFill>
                  <a:srgbClr val="00B050"/>
                </a:solidFill>
                <a:latin typeface="Berlin Sans FB Demi" pitchFamily="34" charset="0"/>
              </a:rPr>
              <a:t> </a:t>
            </a:r>
            <a:r>
              <a:rPr lang="en-US" sz="2800" dirty="0" smtClean="0">
                <a:solidFill>
                  <a:srgbClr val="FF00FF"/>
                </a:solidFill>
                <a:latin typeface="Berlin Sans FB Demi" pitchFamily="34" charset="0"/>
              </a:rPr>
              <a:t>V. Lydia Vedam,</a:t>
            </a:r>
          </a:p>
          <a:p>
            <a:r>
              <a:rPr lang="en-US" sz="2800" dirty="0" smtClean="0">
                <a:solidFill>
                  <a:srgbClr val="FF00FF"/>
                </a:solidFill>
              </a:rPr>
              <a:t>			</a:t>
            </a:r>
            <a:r>
              <a:rPr lang="en-US" sz="2800" dirty="0" smtClean="0">
                <a:solidFill>
                  <a:srgbClr val="0070C0"/>
                </a:solidFill>
              </a:rPr>
              <a:t>M.A., M.Ed.</a:t>
            </a:r>
            <a:r>
              <a:rPr lang="en-US" sz="2800" dirty="0" smtClean="0">
                <a:solidFill>
                  <a:srgbClr val="FF00FF"/>
                </a:solidFill>
              </a:rPr>
              <a:t>            	</a:t>
            </a:r>
            <a:r>
              <a:rPr lang="en-US" sz="2800" dirty="0" smtClean="0">
                <a:solidFill>
                  <a:srgbClr val="00B050"/>
                </a:solidFill>
              </a:rPr>
              <a:t>Lecturer in English,</a:t>
            </a:r>
          </a:p>
          <a:p>
            <a:r>
              <a:rPr lang="en-US" sz="2800" dirty="0" smtClean="0">
                <a:solidFill>
                  <a:srgbClr val="00B050"/>
                </a:solidFill>
              </a:rPr>
              <a:t>    </a:t>
            </a:r>
            <a:r>
              <a:rPr lang="en-US" sz="2800" dirty="0" smtClean="0">
                <a:solidFill>
                  <a:srgbClr val="0070C0"/>
                </a:solidFill>
              </a:rPr>
              <a:t>JMJ College For Women, Tenali.</a:t>
            </a:r>
            <a:endParaRPr lang="en-US" sz="2800" dirty="0">
              <a:solidFill>
                <a:srgbClr val="0070C0"/>
              </a:solidFill>
            </a:endParaRPr>
          </a:p>
        </p:txBody>
      </p:sp>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https://projectindianpoetry.files.wordpress.com/2012/07/a-k-ramanujan1.jpg"/>
          <p:cNvPicPr>
            <a:picLocks noChangeAspect="1" noChangeArrowheads="1"/>
          </p:cNvPicPr>
          <p:nvPr/>
        </p:nvPicPr>
        <p:blipFill>
          <a:blip r:embed="rId2"/>
          <a:srcRect/>
          <a:stretch>
            <a:fillRect/>
          </a:stretch>
        </p:blipFill>
        <p:spPr bwMode="auto">
          <a:xfrm>
            <a:off x="642910" y="571480"/>
            <a:ext cx="7429552" cy="5500726"/>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85852" y="785794"/>
            <a:ext cx="6572296" cy="5262979"/>
          </a:xfrm>
          <a:prstGeom prst="rect">
            <a:avLst/>
          </a:prstGeom>
        </p:spPr>
        <p:txBody>
          <a:bodyPr wrap="square">
            <a:spAutoFit/>
          </a:bodyPr>
          <a:lstStyle/>
          <a:p>
            <a:r>
              <a:rPr lang="en-IN" sz="2800" b="1" dirty="0" err="1" smtClean="0">
                <a:solidFill>
                  <a:srgbClr val="7030A0"/>
                </a:solidFill>
                <a:latin typeface="Agency FB" pitchFamily="34" charset="0"/>
              </a:rPr>
              <a:t>Attipate</a:t>
            </a:r>
            <a:r>
              <a:rPr lang="en-IN" sz="2800" b="1" dirty="0" smtClean="0">
                <a:solidFill>
                  <a:srgbClr val="7030A0"/>
                </a:solidFill>
                <a:latin typeface="Agency FB" pitchFamily="34" charset="0"/>
              </a:rPr>
              <a:t> </a:t>
            </a:r>
            <a:r>
              <a:rPr lang="en-IN" sz="2800" b="1" dirty="0" err="1" smtClean="0">
                <a:solidFill>
                  <a:srgbClr val="7030A0"/>
                </a:solidFill>
                <a:latin typeface="Agency FB" pitchFamily="34" charset="0"/>
              </a:rPr>
              <a:t>Krishnaswami</a:t>
            </a:r>
            <a:r>
              <a:rPr lang="en-IN" sz="2800" b="1" dirty="0" smtClean="0">
                <a:solidFill>
                  <a:srgbClr val="7030A0"/>
                </a:solidFill>
                <a:latin typeface="Agency FB" pitchFamily="34" charset="0"/>
              </a:rPr>
              <a:t> </a:t>
            </a:r>
            <a:r>
              <a:rPr lang="en-IN" sz="2800" b="1" dirty="0" err="1" smtClean="0">
                <a:solidFill>
                  <a:srgbClr val="7030A0"/>
                </a:solidFill>
                <a:latin typeface="Agency FB" pitchFamily="34" charset="0"/>
              </a:rPr>
              <a:t>Ramanujan</a:t>
            </a:r>
            <a:r>
              <a:rPr lang="en-IN" sz="2800" b="1" dirty="0" smtClean="0">
                <a:solidFill>
                  <a:srgbClr val="7030A0"/>
                </a:solidFill>
                <a:latin typeface="Agency FB" pitchFamily="34" charset="0"/>
              </a:rPr>
              <a:t> (1929-1993) was an academic and creative writer from India who was highly </a:t>
            </a:r>
            <a:r>
              <a:rPr lang="en-IN" sz="2800" b="1" dirty="0" err="1" smtClean="0">
                <a:solidFill>
                  <a:srgbClr val="7030A0"/>
                </a:solidFill>
                <a:latin typeface="Agency FB" pitchFamily="34" charset="0"/>
              </a:rPr>
              <a:t>honored</a:t>
            </a:r>
            <a:r>
              <a:rPr lang="en-IN" sz="2800" b="1" dirty="0" smtClean="0">
                <a:solidFill>
                  <a:srgbClr val="7030A0"/>
                </a:solidFill>
                <a:latin typeface="Agency FB" pitchFamily="34" charset="0"/>
              </a:rPr>
              <a:t> during his career. Sometimes he wrote in English, but he also wrote in the Indian language known as “Kannada.” His poem “A River” is a realistic description of a river that flows (or sometimes does not flow) through the city of Madurai. The poem implicitly comments wryly on the lack of realism with which other poets have treated the same topic. At the same time, the poem itself seems ultimately a violation of the realism it at first seems to endorse.</a:t>
            </a:r>
            <a:endParaRPr lang="en-IN" sz="2800" b="1" dirty="0">
              <a:solidFill>
                <a:srgbClr val="7030A0"/>
              </a:solidFill>
              <a:latin typeface="Agency FB"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0034" y="428605"/>
            <a:ext cx="7143800" cy="6585290"/>
          </a:xfrm>
          <a:prstGeom prst="rect">
            <a:avLst/>
          </a:prstGeom>
        </p:spPr>
        <p:txBody>
          <a:bodyPr wrap="square">
            <a:spAutoFit/>
          </a:bodyPr>
          <a:lstStyle/>
          <a:p>
            <a:r>
              <a:rPr lang="en-IN" sz="2400" dirty="0">
                <a:solidFill>
                  <a:srgbClr val="FF0066"/>
                </a:solidFill>
                <a:latin typeface="Book Antiqua" pitchFamily="18" charset="0"/>
              </a:rPr>
              <a:t>In Madurai,</a:t>
            </a:r>
            <a:r>
              <a:rPr lang="en-IN" sz="2400" dirty="0" smtClean="0">
                <a:solidFill>
                  <a:srgbClr val="FF0066"/>
                </a:solidFill>
                <a:latin typeface="Book Antiqua" pitchFamily="18" charset="0"/>
              </a:rPr>
              <a:t/>
            </a:r>
            <a:br>
              <a:rPr lang="en-IN" sz="2400" dirty="0" smtClean="0">
                <a:solidFill>
                  <a:srgbClr val="FF0066"/>
                </a:solidFill>
                <a:latin typeface="Book Antiqua" pitchFamily="18" charset="0"/>
              </a:rPr>
            </a:br>
            <a:r>
              <a:rPr lang="en-IN" sz="2400" dirty="0">
                <a:solidFill>
                  <a:srgbClr val="FF0066"/>
                </a:solidFill>
                <a:latin typeface="Book Antiqua" pitchFamily="18" charset="0"/>
              </a:rPr>
              <a:t>city of temples and poets,</a:t>
            </a:r>
            <a:r>
              <a:rPr lang="en-IN" sz="2400" dirty="0" smtClean="0">
                <a:solidFill>
                  <a:srgbClr val="FF0066"/>
                </a:solidFill>
                <a:latin typeface="Book Antiqua" pitchFamily="18" charset="0"/>
              </a:rPr>
              <a:t/>
            </a:r>
            <a:br>
              <a:rPr lang="en-IN" sz="2400" dirty="0" smtClean="0">
                <a:solidFill>
                  <a:srgbClr val="FF0066"/>
                </a:solidFill>
                <a:latin typeface="Book Antiqua" pitchFamily="18" charset="0"/>
              </a:rPr>
            </a:br>
            <a:r>
              <a:rPr lang="en-IN" sz="2400" dirty="0">
                <a:solidFill>
                  <a:srgbClr val="FF0066"/>
                </a:solidFill>
                <a:latin typeface="Book Antiqua" pitchFamily="18" charset="0"/>
              </a:rPr>
              <a:t>who sang of cities and temples,</a:t>
            </a:r>
            <a:r>
              <a:rPr lang="en-IN" sz="2400" dirty="0" smtClean="0">
                <a:solidFill>
                  <a:srgbClr val="FF0066"/>
                </a:solidFill>
                <a:latin typeface="Book Antiqua" pitchFamily="18" charset="0"/>
              </a:rPr>
              <a:t/>
            </a:r>
            <a:br>
              <a:rPr lang="en-IN" sz="2400" dirty="0" smtClean="0">
                <a:solidFill>
                  <a:srgbClr val="FF0066"/>
                </a:solidFill>
                <a:latin typeface="Book Antiqua" pitchFamily="18" charset="0"/>
              </a:rPr>
            </a:br>
            <a:r>
              <a:rPr lang="en-IN" sz="2400" dirty="0">
                <a:solidFill>
                  <a:srgbClr val="FF0066"/>
                </a:solidFill>
                <a:latin typeface="Book Antiqua" pitchFamily="18" charset="0"/>
              </a:rPr>
              <a:t>every summer</a:t>
            </a:r>
            <a:r>
              <a:rPr lang="en-IN" sz="2400" dirty="0" smtClean="0">
                <a:solidFill>
                  <a:srgbClr val="FF0066"/>
                </a:solidFill>
                <a:latin typeface="Book Antiqua" pitchFamily="18" charset="0"/>
              </a:rPr>
              <a:t/>
            </a:r>
            <a:br>
              <a:rPr lang="en-IN" sz="2400" dirty="0" smtClean="0">
                <a:solidFill>
                  <a:srgbClr val="FF0066"/>
                </a:solidFill>
                <a:latin typeface="Book Antiqua" pitchFamily="18" charset="0"/>
              </a:rPr>
            </a:br>
            <a:r>
              <a:rPr lang="en-IN" sz="2400" dirty="0">
                <a:solidFill>
                  <a:srgbClr val="FF0066"/>
                </a:solidFill>
                <a:latin typeface="Book Antiqua" pitchFamily="18" charset="0"/>
              </a:rPr>
              <a:t>a river dries to a </a:t>
            </a:r>
            <a:r>
              <a:rPr lang="en-IN" sz="2400" dirty="0" smtClean="0">
                <a:solidFill>
                  <a:srgbClr val="FF0066"/>
                </a:solidFill>
                <a:latin typeface="Book Antiqua" pitchFamily="18" charset="0"/>
              </a:rPr>
              <a:t>trickle</a:t>
            </a:r>
            <a:br>
              <a:rPr lang="en-IN" sz="2400" dirty="0" smtClean="0">
                <a:solidFill>
                  <a:srgbClr val="FF0066"/>
                </a:solidFill>
                <a:latin typeface="Book Antiqua" pitchFamily="18" charset="0"/>
              </a:rPr>
            </a:br>
            <a:r>
              <a:rPr lang="en-IN" sz="2400" dirty="0">
                <a:solidFill>
                  <a:srgbClr val="FF0066"/>
                </a:solidFill>
                <a:latin typeface="Book Antiqua" pitchFamily="18" charset="0"/>
              </a:rPr>
              <a:t>in the sand</a:t>
            </a:r>
            <a:r>
              <a:rPr lang="en-IN" sz="2400" dirty="0" smtClean="0">
                <a:solidFill>
                  <a:srgbClr val="FF0066"/>
                </a:solidFill>
                <a:latin typeface="Book Antiqua" pitchFamily="18" charset="0"/>
              </a:rPr>
              <a:t>,</a:t>
            </a:r>
            <a:br>
              <a:rPr lang="en-IN" sz="2400" dirty="0" smtClean="0">
                <a:solidFill>
                  <a:srgbClr val="FF0066"/>
                </a:solidFill>
                <a:latin typeface="Book Antiqua" pitchFamily="18" charset="0"/>
              </a:rPr>
            </a:br>
            <a:r>
              <a:rPr lang="en-IN" sz="2400" dirty="0">
                <a:solidFill>
                  <a:srgbClr val="FF0066"/>
                </a:solidFill>
                <a:latin typeface="Book Antiqua" pitchFamily="18" charset="0"/>
              </a:rPr>
              <a:t>baring the sand ribs,</a:t>
            </a:r>
            <a:r>
              <a:rPr lang="en-IN" sz="2400" dirty="0" smtClean="0">
                <a:solidFill>
                  <a:srgbClr val="FF0066"/>
                </a:solidFill>
                <a:latin typeface="Book Antiqua" pitchFamily="18" charset="0"/>
              </a:rPr>
              <a:t/>
            </a:r>
            <a:br>
              <a:rPr lang="en-IN" sz="2400" dirty="0" smtClean="0">
                <a:solidFill>
                  <a:srgbClr val="FF0066"/>
                </a:solidFill>
                <a:latin typeface="Book Antiqua" pitchFamily="18" charset="0"/>
              </a:rPr>
            </a:br>
            <a:r>
              <a:rPr lang="en-IN" sz="2400" dirty="0">
                <a:solidFill>
                  <a:srgbClr val="FF0066"/>
                </a:solidFill>
                <a:latin typeface="Book Antiqua" pitchFamily="18" charset="0"/>
              </a:rPr>
              <a:t>straw and women's hair</a:t>
            </a:r>
            <a:r>
              <a:rPr lang="en-IN" sz="2400" dirty="0" smtClean="0">
                <a:solidFill>
                  <a:srgbClr val="FF0066"/>
                </a:solidFill>
                <a:latin typeface="Book Antiqua" pitchFamily="18" charset="0"/>
              </a:rPr>
              <a:t/>
            </a:r>
            <a:br>
              <a:rPr lang="en-IN" sz="2400" dirty="0" smtClean="0">
                <a:solidFill>
                  <a:srgbClr val="FF0066"/>
                </a:solidFill>
                <a:latin typeface="Book Antiqua" pitchFamily="18" charset="0"/>
              </a:rPr>
            </a:br>
            <a:r>
              <a:rPr lang="en-IN" sz="2400" dirty="0">
                <a:solidFill>
                  <a:srgbClr val="FF0066"/>
                </a:solidFill>
                <a:latin typeface="Book Antiqua" pitchFamily="18" charset="0"/>
              </a:rPr>
              <a:t>clogging the </a:t>
            </a:r>
            <a:r>
              <a:rPr lang="en-IN" sz="2400" dirty="0" err="1">
                <a:solidFill>
                  <a:srgbClr val="FF0066"/>
                </a:solidFill>
                <a:latin typeface="Book Antiqua" pitchFamily="18" charset="0"/>
              </a:rPr>
              <a:t>watergates</a:t>
            </a:r>
            <a:r>
              <a:rPr lang="en-IN" sz="2400" dirty="0" smtClean="0">
                <a:solidFill>
                  <a:srgbClr val="FF0066"/>
                </a:solidFill>
                <a:latin typeface="Book Antiqua" pitchFamily="18" charset="0"/>
              </a:rPr>
              <a:t/>
            </a:r>
            <a:br>
              <a:rPr lang="en-IN" sz="2400" dirty="0" smtClean="0">
                <a:solidFill>
                  <a:srgbClr val="FF0066"/>
                </a:solidFill>
                <a:latin typeface="Book Antiqua" pitchFamily="18" charset="0"/>
              </a:rPr>
            </a:br>
            <a:r>
              <a:rPr lang="en-IN" sz="2400" dirty="0">
                <a:solidFill>
                  <a:srgbClr val="FF0066"/>
                </a:solidFill>
                <a:latin typeface="Book Antiqua" pitchFamily="18" charset="0"/>
              </a:rPr>
              <a:t>at the rusty bars</a:t>
            </a:r>
            <a:r>
              <a:rPr lang="en-IN" sz="2400" dirty="0" smtClean="0">
                <a:solidFill>
                  <a:srgbClr val="FF0066"/>
                </a:solidFill>
                <a:latin typeface="Book Antiqua" pitchFamily="18" charset="0"/>
              </a:rPr>
              <a:t/>
            </a:r>
            <a:br>
              <a:rPr lang="en-IN" sz="2400" dirty="0" smtClean="0">
                <a:solidFill>
                  <a:srgbClr val="FF0066"/>
                </a:solidFill>
                <a:latin typeface="Book Antiqua" pitchFamily="18" charset="0"/>
              </a:rPr>
            </a:br>
            <a:r>
              <a:rPr lang="en-IN" sz="2400" dirty="0">
                <a:solidFill>
                  <a:srgbClr val="FF0066"/>
                </a:solidFill>
                <a:latin typeface="Book Antiqua" pitchFamily="18" charset="0"/>
              </a:rPr>
              <a:t>under the bridges with patches</a:t>
            </a:r>
            <a:r>
              <a:rPr lang="en-IN" sz="2400" dirty="0" smtClean="0">
                <a:solidFill>
                  <a:srgbClr val="FF0066"/>
                </a:solidFill>
                <a:latin typeface="Book Antiqua" pitchFamily="18" charset="0"/>
              </a:rPr>
              <a:t/>
            </a:r>
            <a:br>
              <a:rPr lang="en-IN" sz="2400" dirty="0" smtClean="0">
                <a:solidFill>
                  <a:srgbClr val="FF0066"/>
                </a:solidFill>
                <a:latin typeface="Book Antiqua" pitchFamily="18" charset="0"/>
              </a:rPr>
            </a:br>
            <a:r>
              <a:rPr lang="en-IN" sz="2400" dirty="0">
                <a:solidFill>
                  <a:srgbClr val="FF0066"/>
                </a:solidFill>
                <a:latin typeface="Book Antiqua" pitchFamily="18" charset="0"/>
              </a:rPr>
              <a:t>of repair all over them</a:t>
            </a:r>
            <a:r>
              <a:rPr lang="en-IN" sz="2400" dirty="0" smtClean="0">
                <a:solidFill>
                  <a:srgbClr val="FF0066"/>
                </a:solidFill>
                <a:latin typeface="Book Antiqua" pitchFamily="18" charset="0"/>
              </a:rPr>
              <a:t/>
            </a:r>
            <a:br>
              <a:rPr lang="en-IN" sz="2400" dirty="0" smtClean="0">
                <a:solidFill>
                  <a:srgbClr val="FF0066"/>
                </a:solidFill>
                <a:latin typeface="Book Antiqua" pitchFamily="18" charset="0"/>
              </a:rPr>
            </a:br>
            <a:r>
              <a:rPr lang="en-IN" sz="2400" dirty="0">
                <a:solidFill>
                  <a:srgbClr val="FF0066"/>
                </a:solidFill>
                <a:latin typeface="Book Antiqua" pitchFamily="18" charset="0"/>
              </a:rPr>
              <a:t>the wet stones glistening like sleepy</a:t>
            </a:r>
            <a:r>
              <a:rPr lang="en-IN" sz="2400" dirty="0" smtClean="0">
                <a:solidFill>
                  <a:srgbClr val="FF0066"/>
                </a:solidFill>
                <a:latin typeface="Book Antiqua" pitchFamily="18" charset="0"/>
              </a:rPr>
              <a:t/>
            </a:r>
            <a:br>
              <a:rPr lang="en-IN" sz="2400" dirty="0" smtClean="0">
                <a:solidFill>
                  <a:srgbClr val="FF0066"/>
                </a:solidFill>
                <a:latin typeface="Book Antiqua" pitchFamily="18" charset="0"/>
              </a:rPr>
            </a:br>
            <a:r>
              <a:rPr lang="en-IN" sz="2400" dirty="0">
                <a:solidFill>
                  <a:srgbClr val="FF0066"/>
                </a:solidFill>
                <a:latin typeface="Book Antiqua" pitchFamily="18" charset="0"/>
              </a:rPr>
              <a:t>crocodiles, the dry ones</a:t>
            </a:r>
            <a:r>
              <a:rPr lang="en-IN" sz="2400" dirty="0" smtClean="0">
                <a:solidFill>
                  <a:srgbClr val="FF0066"/>
                </a:solidFill>
                <a:latin typeface="Book Antiqua" pitchFamily="18" charset="0"/>
              </a:rPr>
              <a:t/>
            </a:r>
            <a:br>
              <a:rPr lang="en-IN" sz="2400" dirty="0" smtClean="0">
                <a:solidFill>
                  <a:srgbClr val="FF0066"/>
                </a:solidFill>
                <a:latin typeface="Book Antiqua" pitchFamily="18" charset="0"/>
              </a:rPr>
            </a:br>
            <a:r>
              <a:rPr lang="en-IN" sz="2400" dirty="0">
                <a:solidFill>
                  <a:srgbClr val="FF0066"/>
                </a:solidFill>
                <a:latin typeface="Book Antiqua" pitchFamily="18" charset="0"/>
              </a:rPr>
              <a:t>shaven water-buffaloes lounging in the sun</a:t>
            </a:r>
            <a:r>
              <a:rPr lang="en-IN" sz="2400" dirty="0" smtClean="0">
                <a:solidFill>
                  <a:srgbClr val="FF0066"/>
                </a:solidFill>
                <a:latin typeface="Book Antiqua" pitchFamily="18" charset="0"/>
              </a:rPr>
              <a:t/>
            </a:r>
            <a:br>
              <a:rPr lang="en-IN" sz="2400" dirty="0" smtClean="0">
                <a:solidFill>
                  <a:srgbClr val="FF0066"/>
                </a:solidFill>
                <a:latin typeface="Book Antiqua" pitchFamily="18" charset="0"/>
              </a:rPr>
            </a:br>
            <a:r>
              <a:rPr lang="en-IN" sz="2400" dirty="0">
                <a:solidFill>
                  <a:srgbClr val="FF0066"/>
                </a:solidFill>
                <a:latin typeface="Book Antiqua" pitchFamily="18" charset="0"/>
              </a:rPr>
              <a:t>The poets only sang of the floods.</a:t>
            </a:r>
            <a:r>
              <a:rPr lang="en-IN" sz="2400" dirty="0" smtClean="0">
                <a:solidFill>
                  <a:srgbClr val="FF0066"/>
                </a:solidFill>
                <a:latin typeface="Book Antiqua" pitchFamily="18" charset="0"/>
              </a:rPr>
              <a:t/>
            </a:r>
            <a:br>
              <a:rPr lang="en-IN" sz="2400" dirty="0" smtClean="0">
                <a:solidFill>
                  <a:srgbClr val="FF0066"/>
                </a:solidFill>
                <a:latin typeface="Book Antiqua" pitchFamily="18" charset="0"/>
              </a:rPr>
            </a:br>
            <a:endParaRPr lang="en-IN" sz="2400" dirty="0">
              <a:solidFill>
                <a:srgbClr val="FF0066"/>
              </a:solidFill>
              <a:latin typeface="Book Antiqua" pitchFamily="18" charset="0"/>
            </a:endParaRPr>
          </a:p>
        </p:txBody>
      </p:sp>
    </p:spTree>
  </p:cSld>
  <p:clrMapOvr>
    <a:masterClrMapping/>
  </p:clrMapOvr>
  <p:transition>
    <p:wipe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madurai360.in/wp-content/uploads/2014/01/vaigai_river.jpg"/>
          <p:cNvPicPr>
            <a:picLocks noChangeAspect="1" noChangeArrowheads="1"/>
          </p:cNvPicPr>
          <p:nvPr/>
        </p:nvPicPr>
        <p:blipFill>
          <a:blip r:embed="rId2"/>
          <a:srcRect/>
          <a:stretch>
            <a:fillRect/>
          </a:stretch>
        </p:blipFill>
        <p:spPr bwMode="auto">
          <a:xfrm>
            <a:off x="500034" y="571480"/>
            <a:ext cx="7929618" cy="5643602"/>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2976" y="785794"/>
            <a:ext cx="6929486" cy="5940088"/>
          </a:xfrm>
          <a:prstGeom prst="rect">
            <a:avLst/>
          </a:prstGeom>
        </p:spPr>
        <p:txBody>
          <a:bodyPr wrap="square">
            <a:spAutoFit/>
          </a:bodyPr>
          <a:lstStyle/>
          <a:p>
            <a:r>
              <a:rPr lang="en-IN" sz="3200" b="1" dirty="0">
                <a:solidFill>
                  <a:srgbClr val="00B050"/>
                </a:solidFill>
                <a:latin typeface="Agency FB" pitchFamily="34" charset="0"/>
              </a:rPr>
              <a:t>He was there for a day</a:t>
            </a:r>
            <a:r>
              <a:rPr lang="en-IN" sz="3200" b="1" dirty="0" smtClean="0">
                <a:solidFill>
                  <a:srgbClr val="00B050"/>
                </a:solidFill>
                <a:latin typeface="Agency FB" pitchFamily="34" charset="0"/>
              </a:rPr>
              <a:t/>
            </a:r>
            <a:br>
              <a:rPr lang="en-IN" sz="3200" b="1" dirty="0" smtClean="0">
                <a:solidFill>
                  <a:srgbClr val="00B050"/>
                </a:solidFill>
                <a:latin typeface="Agency FB" pitchFamily="34" charset="0"/>
              </a:rPr>
            </a:br>
            <a:r>
              <a:rPr lang="en-IN" sz="3200" b="1" dirty="0">
                <a:solidFill>
                  <a:srgbClr val="00B050"/>
                </a:solidFill>
                <a:latin typeface="Agency FB" pitchFamily="34" charset="0"/>
              </a:rPr>
              <a:t>when they had the floods.</a:t>
            </a:r>
            <a:r>
              <a:rPr lang="en-IN" sz="3200" b="1" dirty="0" smtClean="0">
                <a:solidFill>
                  <a:srgbClr val="00B050"/>
                </a:solidFill>
                <a:latin typeface="Agency FB" pitchFamily="34" charset="0"/>
              </a:rPr>
              <a:t/>
            </a:r>
            <a:br>
              <a:rPr lang="en-IN" sz="3200" b="1" dirty="0" smtClean="0">
                <a:solidFill>
                  <a:srgbClr val="00B050"/>
                </a:solidFill>
                <a:latin typeface="Agency FB" pitchFamily="34" charset="0"/>
              </a:rPr>
            </a:br>
            <a:r>
              <a:rPr lang="en-IN" sz="3200" b="1" dirty="0">
                <a:solidFill>
                  <a:srgbClr val="00B050"/>
                </a:solidFill>
                <a:latin typeface="Agency FB" pitchFamily="34" charset="0"/>
              </a:rPr>
              <a:t>People everywhere talked</a:t>
            </a:r>
            <a:r>
              <a:rPr lang="en-IN" sz="3200" b="1" dirty="0" smtClean="0">
                <a:solidFill>
                  <a:srgbClr val="00B050"/>
                </a:solidFill>
                <a:latin typeface="Agency FB" pitchFamily="34" charset="0"/>
              </a:rPr>
              <a:t/>
            </a:r>
            <a:br>
              <a:rPr lang="en-IN" sz="3200" b="1" dirty="0" smtClean="0">
                <a:solidFill>
                  <a:srgbClr val="00B050"/>
                </a:solidFill>
                <a:latin typeface="Agency FB" pitchFamily="34" charset="0"/>
              </a:rPr>
            </a:br>
            <a:r>
              <a:rPr lang="en-IN" sz="3200" b="1" dirty="0">
                <a:solidFill>
                  <a:srgbClr val="00B050"/>
                </a:solidFill>
                <a:latin typeface="Agency FB" pitchFamily="34" charset="0"/>
              </a:rPr>
              <a:t>of the inches rising,</a:t>
            </a:r>
            <a:r>
              <a:rPr lang="en-IN" sz="3200" b="1" dirty="0" smtClean="0">
                <a:solidFill>
                  <a:srgbClr val="00B050"/>
                </a:solidFill>
                <a:latin typeface="Agency FB" pitchFamily="34" charset="0"/>
              </a:rPr>
              <a:t/>
            </a:r>
            <a:br>
              <a:rPr lang="en-IN" sz="3200" b="1" dirty="0" smtClean="0">
                <a:solidFill>
                  <a:srgbClr val="00B050"/>
                </a:solidFill>
                <a:latin typeface="Agency FB" pitchFamily="34" charset="0"/>
              </a:rPr>
            </a:br>
            <a:r>
              <a:rPr lang="en-IN" sz="3200" b="1" dirty="0">
                <a:solidFill>
                  <a:srgbClr val="00B050"/>
                </a:solidFill>
                <a:latin typeface="Agency FB" pitchFamily="34" charset="0"/>
              </a:rPr>
              <a:t>of the precise number of cobbled steps</a:t>
            </a:r>
            <a:r>
              <a:rPr lang="en-IN" sz="3200" b="1" dirty="0" smtClean="0">
                <a:solidFill>
                  <a:srgbClr val="00B050"/>
                </a:solidFill>
                <a:latin typeface="Agency FB" pitchFamily="34" charset="0"/>
              </a:rPr>
              <a:t/>
            </a:r>
            <a:br>
              <a:rPr lang="en-IN" sz="3200" b="1" dirty="0" smtClean="0">
                <a:solidFill>
                  <a:srgbClr val="00B050"/>
                </a:solidFill>
                <a:latin typeface="Agency FB" pitchFamily="34" charset="0"/>
              </a:rPr>
            </a:br>
            <a:r>
              <a:rPr lang="en-IN" sz="3200" b="1" dirty="0">
                <a:solidFill>
                  <a:srgbClr val="00B050"/>
                </a:solidFill>
                <a:latin typeface="Agency FB" pitchFamily="34" charset="0"/>
              </a:rPr>
              <a:t>run over by the water, rising</a:t>
            </a:r>
            <a:r>
              <a:rPr lang="en-IN" sz="3200" b="1" dirty="0" smtClean="0">
                <a:solidFill>
                  <a:srgbClr val="00B050"/>
                </a:solidFill>
                <a:latin typeface="Agency FB" pitchFamily="34" charset="0"/>
              </a:rPr>
              <a:t/>
            </a:r>
            <a:br>
              <a:rPr lang="en-IN" sz="3200" b="1" dirty="0" smtClean="0">
                <a:solidFill>
                  <a:srgbClr val="00B050"/>
                </a:solidFill>
                <a:latin typeface="Agency FB" pitchFamily="34" charset="0"/>
              </a:rPr>
            </a:br>
            <a:r>
              <a:rPr lang="en-IN" sz="3200" b="1" dirty="0">
                <a:solidFill>
                  <a:srgbClr val="00B050"/>
                </a:solidFill>
                <a:latin typeface="Agency FB" pitchFamily="34" charset="0"/>
              </a:rPr>
              <a:t>on the bathing places,</a:t>
            </a:r>
            <a:r>
              <a:rPr lang="en-IN" sz="3200" b="1" dirty="0" smtClean="0">
                <a:solidFill>
                  <a:srgbClr val="00B050"/>
                </a:solidFill>
                <a:latin typeface="Agency FB" pitchFamily="34" charset="0"/>
              </a:rPr>
              <a:t/>
            </a:r>
            <a:br>
              <a:rPr lang="en-IN" sz="3200" b="1" dirty="0" smtClean="0">
                <a:solidFill>
                  <a:srgbClr val="00B050"/>
                </a:solidFill>
                <a:latin typeface="Agency FB" pitchFamily="34" charset="0"/>
              </a:rPr>
            </a:br>
            <a:r>
              <a:rPr lang="en-IN" sz="3200" b="1" dirty="0">
                <a:solidFill>
                  <a:srgbClr val="00B050"/>
                </a:solidFill>
                <a:latin typeface="Agency FB" pitchFamily="34" charset="0"/>
              </a:rPr>
              <a:t>and the way it carried off three village houses,</a:t>
            </a:r>
            <a:r>
              <a:rPr lang="en-IN" sz="3200" b="1" dirty="0" smtClean="0">
                <a:solidFill>
                  <a:srgbClr val="00B050"/>
                </a:solidFill>
                <a:latin typeface="Agency FB" pitchFamily="34" charset="0"/>
              </a:rPr>
              <a:t/>
            </a:r>
            <a:br>
              <a:rPr lang="en-IN" sz="3200" b="1" dirty="0" smtClean="0">
                <a:solidFill>
                  <a:srgbClr val="00B050"/>
                </a:solidFill>
                <a:latin typeface="Agency FB" pitchFamily="34" charset="0"/>
              </a:rPr>
            </a:br>
            <a:r>
              <a:rPr lang="en-IN" sz="3200" b="1" dirty="0">
                <a:solidFill>
                  <a:srgbClr val="00B050"/>
                </a:solidFill>
                <a:latin typeface="Agency FB" pitchFamily="34" charset="0"/>
              </a:rPr>
              <a:t>one pregnant woman</a:t>
            </a:r>
            <a:r>
              <a:rPr lang="en-IN" sz="3200" b="1" dirty="0" smtClean="0">
                <a:solidFill>
                  <a:srgbClr val="00B050"/>
                </a:solidFill>
                <a:latin typeface="Agency FB" pitchFamily="34" charset="0"/>
              </a:rPr>
              <a:t/>
            </a:r>
            <a:br>
              <a:rPr lang="en-IN" sz="3200" b="1" dirty="0" smtClean="0">
                <a:solidFill>
                  <a:srgbClr val="00B050"/>
                </a:solidFill>
                <a:latin typeface="Agency FB" pitchFamily="34" charset="0"/>
              </a:rPr>
            </a:br>
            <a:r>
              <a:rPr lang="en-IN" sz="3200" b="1" dirty="0">
                <a:solidFill>
                  <a:srgbClr val="00B050"/>
                </a:solidFill>
                <a:latin typeface="Agency FB" pitchFamily="34" charset="0"/>
              </a:rPr>
              <a:t>and a couple of cows</a:t>
            </a:r>
            <a:r>
              <a:rPr lang="en-IN" sz="3200" b="1" dirty="0" smtClean="0">
                <a:solidFill>
                  <a:srgbClr val="00B050"/>
                </a:solidFill>
                <a:latin typeface="Agency FB" pitchFamily="34" charset="0"/>
              </a:rPr>
              <a:t/>
            </a:r>
            <a:br>
              <a:rPr lang="en-IN" sz="3200" b="1" dirty="0" smtClean="0">
                <a:solidFill>
                  <a:srgbClr val="00B050"/>
                </a:solidFill>
                <a:latin typeface="Agency FB" pitchFamily="34" charset="0"/>
              </a:rPr>
            </a:br>
            <a:r>
              <a:rPr lang="en-IN" sz="3200" b="1" dirty="0">
                <a:solidFill>
                  <a:srgbClr val="00B050"/>
                </a:solidFill>
                <a:latin typeface="Agency FB" pitchFamily="34" charset="0"/>
              </a:rPr>
              <a:t>named </a:t>
            </a:r>
            <a:r>
              <a:rPr lang="en-IN" sz="3200" b="1" dirty="0" err="1">
                <a:solidFill>
                  <a:srgbClr val="00B050"/>
                </a:solidFill>
                <a:latin typeface="Agency FB" pitchFamily="34" charset="0"/>
              </a:rPr>
              <a:t>Gopi</a:t>
            </a:r>
            <a:r>
              <a:rPr lang="en-IN" sz="3200" b="1" dirty="0">
                <a:solidFill>
                  <a:srgbClr val="00B050"/>
                </a:solidFill>
                <a:latin typeface="Agency FB" pitchFamily="34" charset="0"/>
              </a:rPr>
              <a:t> and </a:t>
            </a:r>
            <a:r>
              <a:rPr lang="en-IN" sz="3200" b="1" dirty="0" err="1">
                <a:solidFill>
                  <a:srgbClr val="00B050"/>
                </a:solidFill>
                <a:latin typeface="Agency FB" pitchFamily="34" charset="0"/>
              </a:rPr>
              <a:t>Brinda</a:t>
            </a:r>
            <a:r>
              <a:rPr lang="en-IN" sz="3200" b="1" dirty="0">
                <a:solidFill>
                  <a:srgbClr val="00B050"/>
                </a:solidFill>
                <a:latin typeface="Agency FB" pitchFamily="34" charset="0"/>
              </a:rPr>
              <a:t> as usual.</a:t>
            </a:r>
            <a:r>
              <a:rPr lang="en-IN" sz="2800" dirty="0" smtClean="0">
                <a:solidFill>
                  <a:srgbClr val="0033CC"/>
                </a:solidFill>
                <a:latin typeface="Agency FB" pitchFamily="34" charset="0"/>
              </a:rPr>
              <a:t/>
            </a:r>
            <a:br>
              <a:rPr lang="en-IN" sz="2800" dirty="0" smtClean="0">
                <a:solidFill>
                  <a:srgbClr val="0033CC"/>
                </a:solidFill>
                <a:latin typeface="Agency FB" pitchFamily="34" charset="0"/>
              </a:rPr>
            </a:br>
            <a:endParaRPr lang="en-IN" sz="2800" dirty="0">
              <a:solidFill>
                <a:srgbClr val="0033CC"/>
              </a:solidFill>
              <a:latin typeface="Agency FB" pitchFamily="34" charset="0"/>
            </a:endParaRPr>
          </a:p>
        </p:txBody>
      </p:sp>
    </p:spTree>
  </p:cSld>
  <p:clrMapOvr>
    <a:masterClrMapping/>
  </p:clrMapOvr>
  <p:transition>
    <p:strips dir="l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4414" y="1071546"/>
            <a:ext cx="6429420" cy="4401205"/>
          </a:xfrm>
          <a:prstGeom prst="rect">
            <a:avLst/>
          </a:prstGeom>
        </p:spPr>
        <p:txBody>
          <a:bodyPr wrap="square">
            <a:spAutoFit/>
          </a:bodyPr>
          <a:lstStyle/>
          <a:p>
            <a:r>
              <a:rPr lang="en-IN" sz="4000" b="1" dirty="0">
                <a:solidFill>
                  <a:srgbClr val="C00000"/>
                </a:solidFill>
                <a:latin typeface="Agency FB" pitchFamily="34" charset="0"/>
              </a:rPr>
              <a:t>The new poets still quoted</a:t>
            </a:r>
            <a:r>
              <a:rPr lang="en-IN" sz="4000" b="1" dirty="0" smtClean="0">
                <a:solidFill>
                  <a:srgbClr val="C00000"/>
                </a:solidFill>
                <a:latin typeface="Agency FB" pitchFamily="34" charset="0"/>
              </a:rPr>
              <a:t/>
            </a:r>
            <a:br>
              <a:rPr lang="en-IN" sz="4000" b="1" dirty="0" smtClean="0">
                <a:solidFill>
                  <a:srgbClr val="C00000"/>
                </a:solidFill>
                <a:latin typeface="Agency FB" pitchFamily="34" charset="0"/>
              </a:rPr>
            </a:br>
            <a:r>
              <a:rPr lang="en-IN" sz="4000" b="1" dirty="0">
                <a:solidFill>
                  <a:srgbClr val="C00000"/>
                </a:solidFill>
                <a:latin typeface="Agency FB" pitchFamily="34" charset="0"/>
              </a:rPr>
              <a:t>the old poets, but no one spoke</a:t>
            </a:r>
            <a:r>
              <a:rPr lang="en-IN" sz="4000" b="1" dirty="0" smtClean="0">
                <a:solidFill>
                  <a:srgbClr val="C00000"/>
                </a:solidFill>
                <a:latin typeface="Agency FB" pitchFamily="34" charset="0"/>
              </a:rPr>
              <a:t/>
            </a:r>
            <a:br>
              <a:rPr lang="en-IN" sz="4000" b="1" dirty="0" smtClean="0">
                <a:solidFill>
                  <a:srgbClr val="C00000"/>
                </a:solidFill>
                <a:latin typeface="Agency FB" pitchFamily="34" charset="0"/>
              </a:rPr>
            </a:br>
            <a:r>
              <a:rPr lang="en-IN" sz="4000" b="1" dirty="0">
                <a:solidFill>
                  <a:srgbClr val="C00000"/>
                </a:solidFill>
                <a:latin typeface="Agency FB" pitchFamily="34" charset="0"/>
              </a:rPr>
              <a:t>in verse</a:t>
            </a:r>
            <a:r>
              <a:rPr lang="en-IN" sz="4000" b="1" dirty="0" smtClean="0">
                <a:solidFill>
                  <a:srgbClr val="C00000"/>
                </a:solidFill>
                <a:latin typeface="Agency FB" pitchFamily="34" charset="0"/>
              </a:rPr>
              <a:t/>
            </a:r>
            <a:br>
              <a:rPr lang="en-IN" sz="4000" b="1" dirty="0" smtClean="0">
                <a:solidFill>
                  <a:srgbClr val="C00000"/>
                </a:solidFill>
                <a:latin typeface="Agency FB" pitchFamily="34" charset="0"/>
              </a:rPr>
            </a:br>
            <a:r>
              <a:rPr lang="en-IN" sz="4000" b="1" dirty="0">
                <a:solidFill>
                  <a:srgbClr val="C00000"/>
                </a:solidFill>
                <a:latin typeface="Agency FB" pitchFamily="34" charset="0"/>
              </a:rPr>
              <a:t>of the pregnant woman</a:t>
            </a:r>
            <a:r>
              <a:rPr lang="en-IN" sz="4000" b="1" dirty="0" smtClean="0">
                <a:solidFill>
                  <a:srgbClr val="C00000"/>
                </a:solidFill>
                <a:latin typeface="Agency FB" pitchFamily="34" charset="0"/>
              </a:rPr>
              <a:t/>
            </a:r>
            <a:br>
              <a:rPr lang="en-IN" sz="4000" b="1" dirty="0" smtClean="0">
                <a:solidFill>
                  <a:srgbClr val="C00000"/>
                </a:solidFill>
                <a:latin typeface="Agency FB" pitchFamily="34" charset="0"/>
              </a:rPr>
            </a:br>
            <a:r>
              <a:rPr lang="en-IN" sz="4000" b="1" dirty="0">
                <a:solidFill>
                  <a:srgbClr val="C00000"/>
                </a:solidFill>
                <a:latin typeface="Agency FB" pitchFamily="34" charset="0"/>
              </a:rPr>
              <a:t>drowned, with perhaps twins in her,</a:t>
            </a:r>
            <a:r>
              <a:rPr lang="en-IN" sz="4000" b="1" dirty="0" smtClean="0">
                <a:solidFill>
                  <a:srgbClr val="C00000"/>
                </a:solidFill>
                <a:latin typeface="Agency FB" pitchFamily="34" charset="0"/>
              </a:rPr>
              <a:t/>
            </a:r>
            <a:br>
              <a:rPr lang="en-IN" sz="4000" b="1" dirty="0" smtClean="0">
                <a:solidFill>
                  <a:srgbClr val="C00000"/>
                </a:solidFill>
                <a:latin typeface="Agency FB" pitchFamily="34" charset="0"/>
              </a:rPr>
            </a:br>
            <a:r>
              <a:rPr lang="en-IN" sz="4000" b="1" dirty="0">
                <a:solidFill>
                  <a:srgbClr val="C00000"/>
                </a:solidFill>
                <a:latin typeface="Agency FB" pitchFamily="34" charset="0"/>
              </a:rPr>
              <a:t>kicking at blank walls</a:t>
            </a:r>
            <a:r>
              <a:rPr lang="en-IN" sz="4000" b="1" dirty="0" smtClean="0">
                <a:solidFill>
                  <a:srgbClr val="C00000"/>
                </a:solidFill>
                <a:latin typeface="Agency FB" pitchFamily="34" charset="0"/>
              </a:rPr>
              <a:t/>
            </a:r>
            <a:br>
              <a:rPr lang="en-IN" sz="4000" b="1" dirty="0" smtClean="0">
                <a:solidFill>
                  <a:srgbClr val="C00000"/>
                </a:solidFill>
                <a:latin typeface="Agency FB" pitchFamily="34" charset="0"/>
              </a:rPr>
            </a:br>
            <a:r>
              <a:rPr lang="en-IN" sz="4000" b="1" dirty="0">
                <a:solidFill>
                  <a:srgbClr val="C00000"/>
                </a:solidFill>
                <a:latin typeface="Agency FB" pitchFamily="34" charset="0"/>
              </a:rPr>
              <a:t>even before birth.</a:t>
            </a:r>
          </a:p>
        </p:txBody>
      </p:sp>
    </p:spTree>
  </p:cSld>
  <p:clrMapOvr>
    <a:masterClrMapping/>
  </p:clrMapOvr>
  <p:transition>
    <p:wheel spokes="2"/>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00166" y="1305342"/>
            <a:ext cx="6143668" cy="4708981"/>
          </a:xfrm>
          <a:prstGeom prst="rect">
            <a:avLst/>
          </a:prstGeom>
        </p:spPr>
        <p:txBody>
          <a:bodyPr wrap="square">
            <a:spAutoFit/>
          </a:bodyPr>
          <a:lstStyle/>
          <a:p>
            <a:r>
              <a:rPr lang="en-IN" sz="2000" dirty="0">
                <a:solidFill>
                  <a:srgbClr val="0033CC"/>
                </a:solidFill>
                <a:latin typeface="Arial Black" pitchFamily="34" charset="0"/>
              </a:rPr>
              <a:t>He said:</a:t>
            </a:r>
            <a:r>
              <a:rPr lang="en-IN" sz="2000" dirty="0" smtClean="0">
                <a:solidFill>
                  <a:srgbClr val="0033CC"/>
                </a:solidFill>
                <a:latin typeface="Arial Black" pitchFamily="34" charset="0"/>
              </a:rPr>
              <a:t/>
            </a:r>
            <a:br>
              <a:rPr lang="en-IN" sz="2000" dirty="0" smtClean="0">
                <a:solidFill>
                  <a:srgbClr val="0033CC"/>
                </a:solidFill>
                <a:latin typeface="Arial Black" pitchFamily="34" charset="0"/>
              </a:rPr>
            </a:br>
            <a:r>
              <a:rPr lang="en-IN" sz="2000" dirty="0">
                <a:solidFill>
                  <a:srgbClr val="0033CC"/>
                </a:solidFill>
                <a:latin typeface="Arial Black" pitchFamily="34" charset="0"/>
              </a:rPr>
              <a:t>the river has water enough</a:t>
            </a:r>
            <a:r>
              <a:rPr lang="en-IN" sz="2000" dirty="0" smtClean="0">
                <a:solidFill>
                  <a:srgbClr val="0033CC"/>
                </a:solidFill>
                <a:latin typeface="Arial Black" pitchFamily="34" charset="0"/>
              </a:rPr>
              <a:t/>
            </a:r>
            <a:br>
              <a:rPr lang="en-IN" sz="2000" dirty="0" smtClean="0">
                <a:solidFill>
                  <a:srgbClr val="0033CC"/>
                </a:solidFill>
                <a:latin typeface="Arial Black" pitchFamily="34" charset="0"/>
              </a:rPr>
            </a:br>
            <a:r>
              <a:rPr lang="en-IN" sz="2000" dirty="0">
                <a:solidFill>
                  <a:srgbClr val="0033CC"/>
                </a:solidFill>
                <a:latin typeface="Arial Black" pitchFamily="34" charset="0"/>
              </a:rPr>
              <a:t>to be poetic</a:t>
            </a:r>
            <a:r>
              <a:rPr lang="en-IN" sz="2000" dirty="0" smtClean="0">
                <a:solidFill>
                  <a:srgbClr val="0033CC"/>
                </a:solidFill>
                <a:latin typeface="Arial Black" pitchFamily="34" charset="0"/>
              </a:rPr>
              <a:t/>
            </a:r>
            <a:br>
              <a:rPr lang="en-IN" sz="2000" dirty="0" smtClean="0">
                <a:solidFill>
                  <a:srgbClr val="0033CC"/>
                </a:solidFill>
                <a:latin typeface="Arial Black" pitchFamily="34" charset="0"/>
              </a:rPr>
            </a:br>
            <a:r>
              <a:rPr lang="en-IN" sz="2000" dirty="0">
                <a:solidFill>
                  <a:srgbClr val="0033CC"/>
                </a:solidFill>
                <a:latin typeface="Arial Black" pitchFamily="34" charset="0"/>
              </a:rPr>
              <a:t>about only once a year</a:t>
            </a:r>
            <a:r>
              <a:rPr lang="en-IN" sz="2000" dirty="0" smtClean="0">
                <a:solidFill>
                  <a:srgbClr val="0033CC"/>
                </a:solidFill>
                <a:latin typeface="Arial Black" pitchFamily="34" charset="0"/>
              </a:rPr>
              <a:t/>
            </a:r>
            <a:br>
              <a:rPr lang="en-IN" sz="2000" dirty="0" smtClean="0">
                <a:solidFill>
                  <a:srgbClr val="0033CC"/>
                </a:solidFill>
                <a:latin typeface="Arial Black" pitchFamily="34" charset="0"/>
              </a:rPr>
            </a:br>
            <a:r>
              <a:rPr lang="en-IN" sz="2000" dirty="0">
                <a:solidFill>
                  <a:srgbClr val="0033CC"/>
                </a:solidFill>
                <a:latin typeface="Arial Black" pitchFamily="34" charset="0"/>
              </a:rPr>
              <a:t>and then</a:t>
            </a:r>
            <a:r>
              <a:rPr lang="en-IN" sz="2000" dirty="0" smtClean="0">
                <a:solidFill>
                  <a:srgbClr val="0033CC"/>
                </a:solidFill>
                <a:latin typeface="Arial Black" pitchFamily="34" charset="0"/>
              </a:rPr>
              <a:t/>
            </a:r>
            <a:br>
              <a:rPr lang="en-IN" sz="2000" dirty="0" smtClean="0">
                <a:solidFill>
                  <a:srgbClr val="0033CC"/>
                </a:solidFill>
                <a:latin typeface="Arial Black" pitchFamily="34" charset="0"/>
              </a:rPr>
            </a:br>
            <a:r>
              <a:rPr lang="en-IN" sz="2000" dirty="0">
                <a:solidFill>
                  <a:srgbClr val="0033CC"/>
                </a:solidFill>
                <a:latin typeface="Arial Black" pitchFamily="34" charset="0"/>
              </a:rPr>
              <a:t>it carries away</a:t>
            </a:r>
            <a:r>
              <a:rPr lang="en-IN" sz="2000" dirty="0" smtClean="0">
                <a:solidFill>
                  <a:srgbClr val="0033CC"/>
                </a:solidFill>
                <a:latin typeface="Arial Black" pitchFamily="34" charset="0"/>
              </a:rPr>
              <a:t/>
            </a:r>
            <a:br>
              <a:rPr lang="en-IN" sz="2000" dirty="0" smtClean="0">
                <a:solidFill>
                  <a:srgbClr val="0033CC"/>
                </a:solidFill>
                <a:latin typeface="Arial Black" pitchFamily="34" charset="0"/>
              </a:rPr>
            </a:br>
            <a:r>
              <a:rPr lang="en-IN" sz="2000" dirty="0">
                <a:solidFill>
                  <a:srgbClr val="0033CC"/>
                </a:solidFill>
                <a:latin typeface="Arial Black" pitchFamily="34" charset="0"/>
              </a:rPr>
              <a:t>in the first half-hour</a:t>
            </a:r>
            <a:r>
              <a:rPr lang="en-IN" sz="2000" dirty="0" smtClean="0">
                <a:solidFill>
                  <a:srgbClr val="0033CC"/>
                </a:solidFill>
                <a:latin typeface="Arial Black" pitchFamily="34" charset="0"/>
              </a:rPr>
              <a:t/>
            </a:r>
            <a:br>
              <a:rPr lang="en-IN" sz="2000" dirty="0" smtClean="0">
                <a:solidFill>
                  <a:srgbClr val="0033CC"/>
                </a:solidFill>
                <a:latin typeface="Arial Black" pitchFamily="34" charset="0"/>
              </a:rPr>
            </a:br>
            <a:r>
              <a:rPr lang="en-IN" sz="2000" dirty="0">
                <a:solidFill>
                  <a:srgbClr val="0033CC"/>
                </a:solidFill>
                <a:latin typeface="Arial Black" pitchFamily="34" charset="0"/>
              </a:rPr>
              <a:t>three village houses,</a:t>
            </a:r>
            <a:r>
              <a:rPr lang="en-IN" sz="2000" dirty="0" smtClean="0">
                <a:solidFill>
                  <a:srgbClr val="0033CC"/>
                </a:solidFill>
                <a:latin typeface="Arial Black" pitchFamily="34" charset="0"/>
              </a:rPr>
              <a:t/>
            </a:r>
            <a:br>
              <a:rPr lang="en-IN" sz="2000" dirty="0" smtClean="0">
                <a:solidFill>
                  <a:srgbClr val="0033CC"/>
                </a:solidFill>
                <a:latin typeface="Arial Black" pitchFamily="34" charset="0"/>
              </a:rPr>
            </a:br>
            <a:r>
              <a:rPr lang="en-IN" sz="2000" dirty="0">
                <a:solidFill>
                  <a:srgbClr val="0033CC"/>
                </a:solidFill>
                <a:latin typeface="Arial Black" pitchFamily="34" charset="0"/>
              </a:rPr>
              <a:t>a couple of cows</a:t>
            </a:r>
            <a:r>
              <a:rPr lang="en-IN" sz="2000" dirty="0" smtClean="0">
                <a:solidFill>
                  <a:srgbClr val="0033CC"/>
                </a:solidFill>
                <a:latin typeface="Arial Black" pitchFamily="34" charset="0"/>
              </a:rPr>
              <a:t/>
            </a:r>
            <a:br>
              <a:rPr lang="en-IN" sz="2000" dirty="0" smtClean="0">
                <a:solidFill>
                  <a:srgbClr val="0033CC"/>
                </a:solidFill>
                <a:latin typeface="Arial Black" pitchFamily="34" charset="0"/>
              </a:rPr>
            </a:br>
            <a:r>
              <a:rPr lang="en-IN" sz="2000" dirty="0">
                <a:solidFill>
                  <a:srgbClr val="0033CC"/>
                </a:solidFill>
                <a:latin typeface="Arial Black" pitchFamily="34" charset="0"/>
              </a:rPr>
              <a:t>named </a:t>
            </a:r>
            <a:r>
              <a:rPr lang="en-IN" sz="2000" dirty="0" err="1">
                <a:solidFill>
                  <a:srgbClr val="0033CC"/>
                </a:solidFill>
                <a:latin typeface="Arial Black" pitchFamily="34" charset="0"/>
              </a:rPr>
              <a:t>Gopi</a:t>
            </a:r>
            <a:r>
              <a:rPr lang="en-IN" sz="2000" dirty="0">
                <a:solidFill>
                  <a:srgbClr val="0033CC"/>
                </a:solidFill>
                <a:latin typeface="Arial Black" pitchFamily="34" charset="0"/>
              </a:rPr>
              <a:t> and </a:t>
            </a:r>
            <a:r>
              <a:rPr lang="en-IN" sz="2000" dirty="0" err="1">
                <a:solidFill>
                  <a:srgbClr val="0033CC"/>
                </a:solidFill>
                <a:latin typeface="Arial Black" pitchFamily="34" charset="0"/>
              </a:rPr>
              <a:t>Brinda</a:t>
            </a:r>
            <a:r>
              <a:rPr lang="en-IN" sz="2000" dirty="0" smtClean="0">
                <a:solidFill>
                  <a:srgbClr val="0033CC"/>
                </a:solidFill>
                <a:latin typeface="Arial Black" pitchFamily="34" charset="0"/>
              </a:rPr>
              <a:t/>
            </a:r>
            <a:br>
              <a:rPr lang="en-IN" sz="2000" dirty="0" smtClean="0">
                <a:solidFill>
                  <a:srgbClr val="0033CC"/>
                </a:solidFill>
                <a:latin typeface="Arial Black" pitchFamily="34" charset="0"/>
              </a:rPr>
            </a:br>
            <a:r>
              <a:rPr lang="en-IN" sz="2000" dirty="0">
                <a:solidFill>
                  <a:srgbClr val="0033CC"/>
                </a:solidFill>
                <a:latin typeface="Arial Black" pitchFamily="34" charset="0"/>
              </a:rPr>
              <a:t>and one pregnant woman</a:t>
            </a:r>
            <a:r>
              <a:rPr lang="en-IN" sz="2000" dirty="0" smtClean="0">
                <a:solidFill>
                  <a:srgbClr val="0033CC"/>
                </a:solidFill>
                <a:latin typeface="Arial Black" pitchFamily="34" charset="0"/>
              </a:rPr>
              <a:t/>
            </a:r>
            <a:br>
              <a:rPr lang="en-IN" sz="2000" dirty="0" smtClean="0">
                <a:solidFill>
                  <a:srgbClr val="0033CC"/>
                </a:solidFill>
                <a:latin typeface="Arial Black" pitchFamily="34" charset="0"/>
              </a:rPr>
            </a:br>
            <a:r>
              <a:rPr lang="en-IN" sz="2000" dirty="0">
                <a:solidFill>
                  <a:srgbClr val="0033CC"/>
                </a:solidFill>
                <a:latin typeface="Arial Black" pitchFamily="34" charset="0"/>
              </a:rPr>
              <a:t>expecting identical twins</a:t>
            </a:r>
            <a:r>
              <a:rPr lang="en-IN" sz="2000" dirty="0" smtClean="0">
                <a:solidFill>
                  <a:srgbClr val="0033CC"/>
                </a:solidFill>
                <a:latin typeface="Arial Black" pitchFamily="34" charset="0"/>
              </a:rPr>
              <a:t/>
            </a:r>
            <a:br>
              <a:rPr lang="en-IN" sz="2000" dirty="0" smtClean="0">
                <a:solidFill>
                  <a:srgbClr val="0033CC"/>
                </a:solidFill>
                <a:latin typeface="Arial Black" pitchFamily="34" charset="0"/>
              </a:rPr>
            </a:br>
            <a:r>
              <a:rPr lang="en-IN" sz="2000" dirty="0">
                <a:solidFill>
                  <a:srgbClr val="0033CC"/>
                </a:solidFill>
                <a:latin typeface="Arial Black" pitchFamily="34" charset="0"/>
              </a:rPr>
              <a:t>with no moles on their bodies,</a:t>
            </a:r>
            <a:r>
              <a:rPr lang="en-IN" sz="2000" dirty="0" smtClean="0">
                <a:solidFill>
                  <a:srgbClr val="0033CC"/>
                </a:solidFill>
                <a:latin typeface="Arial Black" pitchFamily="34" charset="0"/>
              </a:rPr>
              <a:t/>
            </a:r>
            <a:br>
              <a:rPr lang="en-IN" sz="2000" dirty="0" smtClean="0">
                <a:solidFill>
                  <a:srgbClr val="0033CC"/>
                </a:solidFill>
                <a:latin typeface="Arial Black" pitchFamily="34" charset="0"/>
              </a:rPr>
            </a:br>
            <a:r>
              <a:rPr lang="en-IN" sz="2000" dirty="0">
                <a:solidFill>
                  <a:srgbClr val="0033CC"/>
                </a:solidFill>
                <a:latin typeface="Arial Black" pitchFamily="34" charset="0"/>
              </a:rPr>
              <a:t>with different coloured diapers</a:t>
            </a:r>
            <a:r>
              <a:rPr lang="en-IN" sz="2000" dirty="0" smtClean="0">
                <a:solidFill>
                  <a:srgbClr val="0033CC"/>
                </a:solidFill>
                <a:latin typeface="Arial Black" pitchFamily="34" charset="0"/>
              </a:rPr>
              <a:t/>
            </a:r>
            <a:br>
              <a:rPr lang="en-IN" sz="2000" dirty="0" smtClean="0">
                <a:solidFill>
                  <a:srgbClr val="0033CC"/>
                </a:solidFill>
                <a:latin typeface="Arial Black" pitchFamily="34" charset="0"/>
              </a:rPr>
            </a:br>
            <a:r>
              <a:rPr lang="en-IN" sz="2000" dirty="0">
                <a:solidFill>
                  <a:srgbClr val="0033CC"/>
                </a:solidFill>
                <a:latin typeface="Arial Black" pitchFamily="34" charset="0"/>
              </a:rPr>
              <a:t>to tell them apart. </a:t>
            </a:r>
          </a:p>
        </p:txBody>
      </p:sp>
    </p:spTree>
  </p:cSld>
  <p:clrMapOvr>
    <a:masterClrMapping/>
  </p:clrMapOvr>
  <p:transition>
    <p:plus/>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67</TotalTime>
  <Words>579</Words>
  <Application>Microsoft Office PowerPoint</Application>
  <PresentationFormat>On-screen Show (4:3)</PresentationFormat>
  <Paragraphs>18</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Trek</vt:lpstr>
      <vt:lpstr>       A River</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River</dc:title>
  <dc:creator>English</dc:creator>
  <cp:lastModifiedBy>English</cp:lastModifiedBy>
  <cp:revision>32</cp:revision>
  <dcterms:created xsi:type="dcterms:W3CDTF">2016-06-30T10:42:33Z</dcterms:created>
  <dcterms:modified xsi:type="dcterms:W3CDTF">2016-07-15T08:32:51Z</dcterms:modified>
</cp:coreProperties>
</file>